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6" r:id="rId3"/>
  </p:sldMasterIdLst>
  <p:notesMasterIdLst>
    <p:notesMasterId r:id="rId28"/>
  </p:notesMasterIdLst>
  <p:sldIdLst>
    <p:sldId id="256" r:id="rId4"/>
    <p:sldId id="405" r:id="rId5"/>
    <p:sldId id="404" r:id="rId6"/>
    <p:sldId id="310" r:id="rId7"/>
    <p:sldId id="309" r:id="rId8"/>
    <p:sldId id="257" r:id="rId9"/>
    <p:sldId id="288" r:id="rId10"/>
    <p:sldId id="320" r:id="rId11"/>
    <p:sldId id="321" r:id="rId12"/>
    <p:sldId id="322" r:id="rId13"/>
    <p:sldId id="356" r:id="rId14"/>
    <p:sldId id="295" r:id="rId15"/>
    <p:sldId id="296" r:id="rId16"/>
    <p:sldId id="308" r:id="rId17"/>
    <p:sldId id="414" r:id="rId18"/>
    <p:sldId id="271" r:id="rId19"/>
    <p:sldId id="272" r:id="rId20"/>
    <p:sldId id="273" r:id="rId21"/>
    <p:sldId id="274" r:id="rId22"/>
    <p:sldId id="275" r:id="rId23"/>
    <p:sldId id="413" r:id="rId24"/>
    <p:sldId id="276" r:id="rId25"/>
    <p:sldId id="416" r:id="rId26"/>
    <p:sldId id="311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94626"/>
  </p:normalViewPr>
  <p:slideViewPr>
    <p:cSldViewPr snapToGrid="0" snapToObjects="1">
      <p:cViewPr varScale="1">
        <p:scale>
          <a:sx n="60" d="100"/>
          <a:sy n="60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register as a WIT student will will receive 2 computer accounts from Computer Services.</a:t>
            </a:r>
          </a:p>
          <a:p>
            <a:endParaRPr lang="en-US" dirty="0"/>
          </a:p>
          <a:p>
            <a:r>
              <a:rPr lang="en-US" dirty="0"/>
              <a:t>You will receive a WIT username account that you will use to log into Moodle Office 365 and other WIT related computer systems, it tale the format of </a:t>
            </a:r>
            <a:r>
              <a:rPr lang="en-US" dirty="0" err="1"/>
              <a:t>studentnumber@wit.ie</a:t>
            </a:r>
            <a:r>
              <a:rPr lang="en-US" dirty="0"/>
              <a:t> – this is your username to login to Moodle and office 365 etc.</a:t>
            </a:r>
          </a:p>
          <a:p>
            <a:endParaRPr lang="en-US" dirty="0"/>
          </a:p>
          <a:p>
            <a:r>
              <a:rPr lang="en-US" dirty="0"/>
              <a:t>You will also receive an official WIT email account that takes the form </a:t>
            </a:r>
            <a:r>
              <a:rPr lang="en-US" dirty="0" err="1"/>
              <a:t>studentnumber@mail.wit.ie</a:t>
            </a:r>
            <a:r>
              <a:rPr lang="en-US" dirty="0"/>
              <a:t> </a:t>
            </a:r>
            <a:r>
              <a:rPr lang="en-US" dirty="0" err="1"/>
              <a:t>plese</a:t>
            </a:r>
            <a:r>
              <a:rPr lang="en-US" dirty="0"/>
              <a:t> use this email address on all official correspondence to WIT depts</a:t>
            </a:r>
          </a:p>
          <a:p>
            <a:endParaRPr lang="en-US" dirty="0"/>
          </a:p>
          <a:p>
            <a:r>
              <a:rPr lang="en-US" dirty="0"/>
              <a:t>Initially both account will have the same password but its important to note that they are separate accounts and once you change the password for one there is not </a:t>
            </a:r>
            <a:r>
              <a:rPr lang="en-US" dirty="0" err="1"/>
              <a:t>syncronization</a:t>
            </a:r>
            <a:r>
              <a:rPr lang="en-US" dirty="0"/>
              <a:t> between account as regards password, you now have 2 separate passwords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1058-5035-124E-BEF1-E89A02ED43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2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register as a WIT student will will receive 2 computer accounts from Computer Services.</a:t>
            </a:r>
          </a:p>
          <a:p>
            <a:endParaRPr lang="en-US" dirty="0"/>
          </a:p>
          <a:p>
            <a:r>
              <a:rPr lang="en-US" dirty="0"/>
              <a:t>You will receive a WIT username account that you will use to log into Moodle Office 365 and other WIT related computer systems, it tale the format of </a:t>
            </a:r>
            <a:r>
              <a:rPr lang="en-US" dirty="0" err="1"/>
              <a:t>studentnumber@wit.ie</a:t>
            </a:r>
            <a:r>
              <a:rPr lang="en-US" dirty="0"/>
              <a:t> – this is your username to login to Moodle and office 365 etc.</a:t>
            </a:r>
          </a:p>
          <a:p>
            <a:endParaRPr lang="en-US" dirty="0"/>
          </a:p>
          <a:p>
            <a:r>
              <a:rPr lang="en-US" dirty="0"/>
              <a:t>You will also receive an official WIT email account that takes the form </a:t>
            </a:r>
            <a:r>
              <a:rPr lang="en-US" dirty="0" err="1"/>
              <a:t>studentnumber@mail.wit.ie</a:t>
            </a:r>
            <a:r>
              <a:rPr lang="en-US" dirty="0"/>
              <a:t> </a:t>
            </a:r>
            <a:r>
              <a:rPr lang="en-US" dirty="0" err="1"/>
              <a:t>plese</a:t>
            </a:r>
            <a:r>
              <a:rPr lang="en-US" dirty="0"/>
              <a:t> use this email address on all official correspondence to WIT depts</a:t>
            </a:r>
          </a:p>
          <a:p>
            <a:endParaRPr lang="en-US" dirty="0"/>
          </a:p>
          <a:p>
            <a:r>
              <a:rPr lang="en-US" dirty="0"/>
              <a:t>Initially both account will have the same password but its important to note that they are separate accounts and once you change the password for one there is not </a:t>
            </a:r>
            <a:r>
              <a:rPr lang="en-US" dirty="0" err="1"/>
              <a:t>syncronization</a:t>
            </a:r>
            <a:r>
              <a:rPr lang="en-US" dirty="0"/>
              <a:t> between account as regards password, you now have 2 separate passwords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1058-5035-124E-BEF1-E89A02ED4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9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register as a WIT student will will receive 2 computer accounts from Computer Services.</a:t>
            </a:r>
          </a:p>
          <a:p>
            <a:endParaRPr lang="en-US" dirty="0"/>
          </a:p>
          <a:p>
            <a:r>
              <a:rPr lang="en-US" dirty="0"/>
              <a:t>You will receive a WIT username account that you will use to log into Moodle Office 365 and other WIT related computer systems, it tale the format of </a:t>
            </a:r>
            <a:r>
              <a:rPr lang="en-US" dirty="0" err="1"/>
              <a:t>studentnumber@wit.ie</a:t>
            </a:r>
            <a:r>
              <a:rPr lang="en-US" dirty="0"/>
              <a:t> – this is your username to login to Moodle and office 365 etc.</a:t>
            </a:r>
          </a:p>
          <a:p>
            <a:endParaRPr lang="en-US" dirty="0"/>
          </a:p>
          <a:p>
            <a:r>
              <a:rPr lang="en-US" dirty="0"/>
              <a:t>You will also receive an official WIT email account that takes the form </a:t>
            </a:r>
            <a:r>
              <a:rPr lang="en-US" dirty="0" err="1"/>
              <a:t>studentnumber@mail.wit.ie</a:t>
            </a:r>
            <a:r>
              <a:rPr lang="en-US" dirty="0"/>
              <a:t> </a:t>
            </a:r>
            <a:r>
              <a:rPr lang="en-US" dirty="0" err="1"/>
              <a:t>plese</a:t>
            </a:r>
            <a:r>
              <a:rPr lang="en-US" dirty="0"/>
              <a:t> use this email address on all official correspondence to WIT depts</a:t>
            </a:r>
          </a:p>
          <a:p>
            <a:endParaRPr lang="en-US" dirty="0"/>
          </a:p>
          <a:p>
            <a:r>
              <a:rPr lang="en-US" dirty="0"/>
              <a:t>Initially both account will have the same password but its important to note that they are separate accounts and once you change the password for one there is not </a:t>
            </a:r>
            <a:r>
              <a:rPr lang="en-US" dirty="0" err="1"/>
              <a:t>syncronization</a:t>
            </a:r>
            <a:r>
              <a:rPr lang="en-US" dirty="0"/>
              <a:t> between account as regards password, you now have 2 separate passwords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1058-5035-124E-BEF1-E89A02ED43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6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change you </a:t>
            </a:r>
            <a:r>
              <a:rPr lang="en-US" dirty="0" err="1"/>
              <a:t>intial</a:t>
            </a:r>
            <a:r>
              <a:rPr lang="en-US" dirty="0"/>
              <a:t> password you now have 2 separate passwords, one for you WIT username and one for your WIT email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1058-5035-124E-BEF1-E89A02ED43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44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services are responsible got all computer accounts and passwords, from the WIT hope page you can navigate to the computer services page – Students Computer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1058-5035-124E-BEF1-E89A02ED43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37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en-GB" dirty="0"/>
              <a:t>Instruction Materials </a:t>
            </a:r>
            <a:r>
              <a:rPr lang="en-US" dirty="0"/>
              <a:t>–</a:t>
            </a:r>
            <a:r>
              <a:rPr lang="en-GB" dirty="0"/>
              <a:t> plug </a:t>
            </a:r>
            <a:r>
              <a:rPr lang="en-GB" b="1" dirty="0"/>
              <a:t>Eamon’s Tutors</a:t>
            </a:r>
            <a:endParaRPr lang="en-US" b="1" dirty="0"/>
          </a:p>
          <a:p>
            <a:pPr lvl="0"/>
            <a:r>
              <a:rPr lang="en-GB" dirty="0"/>
              <a:t>2. Community &amp; screen sharing </a:t>
            </a:r>
            <a:r>
              <a:rPr lang="en-US" dirty="0"/>
              <a:t>–</a:t>
            </a:r>
            <a:r>
              <a:rPr lang="en-GB" dirty="0"/>
              <a:t> plug </a:t>
            </a:r>
            <a:r>
              <a:rPr lang="en-GB" b="1" dirty="0"/>
              <a:t>Slack</a:t>
            </a:r>
            <a:endParaRPr lang="en-US" b="1" dirty="0"/>
          </a:p>
          <a:p>
            <a:pPr lvl="0"/>
            <a:r>
              <a:rPr lang="en-GB" dirty="0"/>
              <a:t>3. Assessment &amp; Feedback - </a:t>
            </a:r>
            <a:r>
              <a:rPr lang="en-GB" b="1" dirty="0"/>
              <a:t>Moodle</a:t>
            </a:r>
            <a:endParaRPr lang="en-US" b="1" dirty="0"/>
          </a:p>
          <a:p>
            <a:pPr lvl="0"/>
            <a:r>
              <a:rPr lang="en-GB" dirty="0"/>
              <a:t>4. Media </a:t>
            </a:r>
            <a:r>
              <a:rPr lang="en-US" dirty="0"/>
              <a:t>–</a:t>
            </a:r>
            <a:r>
              <a:rPr lang="en-GB" dirty="0"/>
              <a:t> YouTube (</a:t>
            </a:r>
            <a:r>
              <a:rPr lang="en-GB" dirty="0" err="1"/>
              <a:t>Asynch</a:t>
            </a:r>
            <a:r>
              <a:rPr lang="en-GB" dirty="0"/>
              <a:t>)</a:t>
            </a:r>
            <a:endParaRPr lang="en-US" dirty="0"/>
          </a:p>
          <a:p>
            <a:pPr lvl="0"/>
            <a:r>
              <a:rPr lang="en-GB" b="1" dirty="0"/>
              <a:t>5. Broadcast </a:t>
            </a:r>
            <a:r>
              <a:rPr lang="en-US" b="1" dirty="0"/>
              <a:t>–</a:t>
            </a:r>
            <a:r>
              <a:rPr lang="en-GB" b="1" dirty="0"/>
              <a:t> Connect&gt;OBS (Synch)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B3921-12E3-C347-9A25-17D85F582D6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781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Post on the public channel to get a quick response</a:t>
            </a:r>
          </a:p>
        </p:txBody>
      </p:sp>
    </p:spTree>
    <p:extLst>
      <p:ext uri="{BB962C8B-B14F-4D97-AF65-F5344CB8AC3E}">
        <p14:creationId xmlns:p14="http://schemas.microsoft.com/office/powerpoint/2010/main" val="2698425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post a DM and we fix your problem you might be asked to post on a public channel so that others don’t have the same problem</a:t>
            </a:r>
          </a:p>
        </p:txBody>
      </p:sp>
    </p:spTree>
    <p:extLst>
      <p:ext uri="{BB962C8B-B14F-4D97-AF65-F5344CB8AC3E}">
        <p14:creationId xmlns:p14="http://schemas.microsoft.com/office/powerpoint/2010/main" val="416765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1058-5035-124E-BEF1-E89A02ED43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4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3851671" y="6679406"/>
            <a:ext cx="1668950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hape 14"/>
          <p:cNvSpPr txBox="1">
            <a:spLocks noGrp="1"/>
          </p:cNvSpPr>
          <p:nvPr>
            <p:ph type="body" sz="quarter" idx="1"/>
          </p:nvPr>
        </p:nvSpPr>
        <p:spPr>
          <a:xfrm>
            <a:off x="3851671" y="7054453"/>
            <a:ext cx="16680658" cy="142875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pic" idx="21"/>
          </p:nvPr>
        </p:nvSpPr>
        <p:spPr>
          <a:xfrm>
            <a:off x="2797968" y="0"/>
            <a:ext cx="18805923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3958828" y="6679406"/>
            <a:ext cx="1646637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16680658" cy="446484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t>Title Text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sz="half" idx="1"/>
          </p:nvPr>
        </p:nvSpPr>
        <p:spPr>
          <a:xfrm>
            <a:off x="3851671" y="7054453"/>
            <a:ext cx="16680658" cy="44648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2"/>
          </p:nvPr>
        </p:nvSpPr>
        <p:spPr>
          <a:xfrm>
            <a:off x="20300156" y="12930187"/>
            <a:ext cx="409779" cy="415875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63F0-B540-BD42-B270-7C75758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6813-A6D4-FA4B-8C35-3448C6A2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13ADA-1957-E343-8DD9-F63AEADB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FEFE7-F6B6-754A-B077-F8C07BABF11D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65DBF-CB02-FE4E-B18B-F77DAE5D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BFE06-3759-1F42-98CF-A93358E2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12527" y="12930187"/>
            <a:ext cx="426398" cy="421268"/>
          </a:xfrm>
        </p:spPr>
        <p:txBody>
          <a:bodyPr/>
          <a:lstStyle/>
          <a:p>
            <a:fld id="{9899F85E-5512-C849-828F-BC8FC87F3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16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0712-ED60-EC40-AD1D-A71E9EEEA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763DB-02C1-7948-B44A-4DE609535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B1BBE-1128-B849-AA20-9FE0003D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56E7C-1E31-AF45-8D2C-0F817EF74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27C63-5A27-8E4F-8AB8-AF3AA3CF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39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F0FA-FD1E-E74F-A758-80BC2C35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62038-05A4-3647-BEAD-ED1388800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40B56-190F-094E-A74E-241D4B8B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F7590-DDEE-2B43-B838-73E6837B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081F-19E3-7549-BEA4-D887DC22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37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FFF9-981C-8844-B548-9F057599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99940-DFB3-0C4D-8909-A45220332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B43A6-3106-2E4E-AF59-B6140815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49E9B-040C-D34A-8522-0B092398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33A0-BA67-BF40-9F66-B8494DB7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6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9070-DFAB-6D4A-A98D-0653A126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38A3-775B-144E-B766-EF428DBA9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8ADF4-EDE3-9547-B3D2-057320FC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F8452-9D84-C64A-B6B7-1B4F57E30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EBB0A-FF02-1043-8307-59A9785D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E2A2D-4BEE-014F-A1B3-01D787F9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8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FD7-0B2B-3644-BBFE-66A46BF2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35D9F-767A-304F-8CB9-9DE6E3592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92960-8FEA-3E43-AF4C-A7537D85A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C2078-3488-FC46-9470-B75BE58DC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95811-1BDE-1343-94A2-8621645B7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E8736-111C-A641-9F87-BEBE310A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63232-C5F5-0B4B-A14C-19D7CAAC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11B71-E2B0-4B44-9902-4EABCAB0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13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156E-77B4-9E47-BDD4-89156F36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51149-0E3D-1440-928B-99ADCD3B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E6806-A2A1-8B42-9D5E-6F9F91BB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5EC99-3F40-8345-BD0D-C914F2A7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9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13656469" y="11215686"/>
            <a:ext cx="1" cy="20004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pic" idx="21"/>
          </p:nvPr>
        </p:nvSpPr>
        <p:spPr>
          <a:xfrm>
            <a:off x="3048000" y="-35719"/>
            <a:ext cx="18288000" cy="108637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Shape 25"/>
          <p:cNvSpPr txBox="1">
            <a:spLocks noGrp="1"/>
          </p:cNvSpPr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71C0EB-2772-EC4A-ABC7-6DFA1237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3211B-A10D-3B46-9F4C-86F6C711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985C-BF5C-0742-A3D6-15C9E7DE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42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78DE-5007-4B48-9307-BA04177CB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5F31-3FDC-B540-AC34-807CCEA6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858CC-2A62-EF46-AC45-E5E731EE3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118D2-601E-5645-A316-FF053E4ED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FD57D-F89A-244B-A8B4-ECDBFBB1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61B89-3076-A947-B16B-DAD3156E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79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7A26D-5EAB-B040-A4A0-149F1619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75AA63-BF44-B84E-AD96-24D1E1608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14E8F-CF01-024E-9E8E-2DD5B512F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C6B0F-D99A-5341-A58E-5A072F24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D4B39-BF2D-DE49-B9CD-116CFEB9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F7C49-093F-FA4A-9EF3-314ACB32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55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767C-F6C4-D742-A898-7329AEDE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51B26-3891-2344-964B-A81BCF765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52FE8-2177-E54D-8E8F-AB9A1733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DFFD-FF49-2543-8984-8E7D3BFE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D0C20-E182-3245-AB75-927B4925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8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AE091-1BC4-DC4E-8159-9D816CCC9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3F974-63AD-5248-A5D9-A87EF061E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35049-34D4-0943-B486-8C4F9925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A856A-66CC-704C-B6C7-B39FF265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B9556-92E9-2F47-85C4-B876CD90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55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5B35-716E-4AEB-9F1A-37F8E5371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20C1A-D8BD-4614-A3F1-500A3FF74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08DB-363C-464C-9E0C-C1113E29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C719D-75AC-40C3-A102-59EB9A6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83DD7-7028-4CE3-9E52-1D6D4693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62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89668-98DC-45BF-906C-1A03AFB6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31A9-B5EC-4E1E-A003-E28C6BDE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48492-856E-4B06-95F1-E38F63BA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7928A-87C9-4018-8409-2DF35045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06A0-9FC7-4507-A258-E89F5C12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395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5BADF-B535-4E37-9030-D10F93E8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BDE39-144F-4EBA-806D-9242344E8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4BAF-8E36-4BC1-8D8C-A95D0C70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6B7D6-8819-436B-89A1-3ECB45AC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F25EC-88C9-4F5E-868A-28E69DF7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33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84F8-CC70-4587-A1A1-39E08043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867A9-A0B3-471A-894A-C3F464899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16289-F5D2-4BCF-9AF6-AD75F1CAE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5ADA7-430D-41E1-A423-1A200E71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E12A-366F-4DED-9401-FB913605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D1137-F359-49DC-9980-E45C26CB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7327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CD4E-6048-48E7-BC5F-144AE7D5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B51C-EAB7-413F-85F5-E659684CB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B84E9-87B3-436B-AAEA-5DF5E6521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E61A3-8AE4-46D6-8D35-A3B62A10B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119B0-23F6-4EC4-9965-1E0BF0FF2A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DA258-3153-49C9-B6F9-F249C9CC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9749E-A2FE-49C1-8B27-771CF96C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75DEE-58A3-4617-A958-58B84589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36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851671" y="4625578"/>
            <a:ext cx="16680658" cy="4464844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B165-3804-4923-99DD-0757426B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0825B-864B-4B4D-8133-2D3111BA8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65B5A-9FA4-40FC-A9B6-D122AAB44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7A1C2-E112-488E-BC49-A9A1663B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44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D4EA9-75FA-4A5E-A516-C4D1CE99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46ECE-A245-43EF-AC3D-F5B42F73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7B4C0-90E2-4701-B60F-BC547947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502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8E91-9E51-4690-80FD-845C7C4E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5949F-660E-4A18-91A9-CDBEB9620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7A1C1-B6F5-441D-953B-8E715A330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393DA-777B-42BC-8FB8-22855F51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872BB-910F-41BA-B630-4285FB4D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91601-5E57-4F43-B135-911DE366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752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FCA7-38EE-4662-B997-17F58CF9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3284C-7EE4-4DDB-93FD-D1B34C707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C3101-17E1-4593-95BC-453BDF3B9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6F06C-E911-429B-9D2C-1E35ACDB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7FC7-9659-4B4D-9ED3-F0D79D09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9252-693E-4FBA-B092-E4C6CC49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5640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F656-DA74-47B1-957D-55999F4D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AC6C0-C6CA-423F-9538-7B3F5EB16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0C558-567A-4C73-9357-A4B3B6CDA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D1890-77A6-4474-8B5E-90EB0319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1C9DF-436D-494F-A38E-5FC4B215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569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DF5CD0-9D69-4632-9878-A6EF64B32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F3F14-24B6-4440-921F-3039FCBCA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5943D-F7E3-4F09-81B9-A4C8F966F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6323-230B-485D-8877-F4B7B3B4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FD439-480F-406A-8EF2-08BA7490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4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3851671" y="6840140"/>
            <a:ext cx="7501607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21"/>
          </p:nvPr>
        </p:nvSpPr>
        <p:spPr>
          <a:xfrm>
            <a:off x="9763125" y="0"/>
            <a:ext cx="21645563" cy="137338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851671" y="2018109"/>
            <a:ext cx="7500939" cy="446484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sz="quarter" idx="1"/>
          </p:nvPr>
        </p:nvSpPr>
        <p:spPr>
          <a:xfrm>
            <a:off x="3851671" y="7215187"/>
            <a:ext cx="7500939" cy="44648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3851671" y="2768203"/>
            <a:ext cx="7134460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sz="half" idx="21"/>
          </p:nvPr>
        </p:nvSpPr>
        <p:spPr>
          <a:xfrm>
            <a:off x="12156281" y="-214313"/>
            <a:ext cx="9358313" cy="1393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sz="half" idx="1"/>
          </p:nvPr>
        </p:nvSpPr>
        <p:spPr>
          <a:xfrm>
            <a:off x="3851671" y="3125390"/>
            <a:ext cx="7143751" cy="9376173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87400" indent="-457200">
              <a:spcBef>
                <a:spcPts val="4200"/>
              </a:spcBef>
              <a:defRPr sz="3600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17600" indent="-457200">
              <a:spcBef>
                <a:spcPts val="4200"/>
              </a:spcBef>
              <a:defRPr sz="3600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47800" indent="-457200">
              <a:spcBef>
                <a:spcPts val="4200"/>
              </a:spcBef>
              <a:defRPr sz="3600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778000" indent="-457200">
              <a:spcBef>
                <a:spcPts val="4200"/>
              </a:spcBef>
              <a:defRPr sz="3600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ldNum" sz="quarter" idx="2"/>
          </p:nvPr>
        </p:nvSpPr>
        <p:spPr>
          <a:xfrm>
            <a:off x="3766232" y="12930187"/>
            <a:ext cx="409779" cy="415875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298156" y="1250156"/>
            <a:ext cx="15769829" cy="111978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lvl1pPr>
            <a:lvl2pPr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lvl2pPr>
            <a:lvl3pPr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lvl3pPr>
            <a:lvl4pPr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lvl4pPr>
            <a:lvl5pPr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>
            <a:off x="15781732" y="714375"/>
            <a:ext cx="180" cy="112157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5781729" y="6277570"/>
            <a:ext cx="4849457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sz="quarter" idx="21"/>
          </p:nvPr>
        </p:nvSpPr>
        <p:spPr>
          <a:xfrm>
            <a:off x="15940516" y="6447358"/>
            <a:ext cx="9149996" cy="61079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22"/>
          </p:nvPr>
        </p:nvSpPr>
        <p:spPr>
          <a:xfrm>
            <a:off x="15960328" y="-142875"/>
            <a:ext cx="4732735" cy="70365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23"/>
          </p:nvPr>
        </p:nvSpPr>
        <p:spPr>
          <a:xfrm>
            <a:off x="1922859" y="660796"/>
            <a:ext cx="15537657" cy="11325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sz="quarter" idx="1"/>
          </p:nvPr>
        </p:nvSpPr>
        <p:spPr>
          <a:xfrm>
            <a:off x="3780234" y="12180093"/>
            <a:ext cx="11769329" cy="132159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98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2937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sz="quarter" idx="22"/>
          </p:nvPr>
        </p:nvSpPr>
        <p:spPr>
          <a:xfrm>
            <a:off x="4833937" y="6034881"/>
            <a:ext cx="14716126" cy="10033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2937">
              <a:spcBef>
                <a:spcPts val="3300"/>
              </a:spcBef>
              <a:buSzTx/>
              <a:buFontTx/>
              <a:buNone/>
              <a:defRPr sz="5600"/>
            </a:lvl1pPr>
          </a:lstStyle>
          <a:p>
            <a:r>
              <a:t>“Type a quote here.”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3851671" y="2768203"/>
            <a:ext cx="16689524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3851671" y="3125390"/>
            <a:ext cx="16680658" cy="9376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75" r:id="rId13"/>
  </p:sldLayoutIdLst>
  <p:transition spd="med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10922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5494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20066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4638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9210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3782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8354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292600" marR="0" indent="-635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96BB0-1BF5-1342-A723-0C0FAA30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D3765-43FA-4943-B50A-062018FD9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8490B-30C5-7949-8855-E13AB9172B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B35C9-9599-304B-9402-69342D6D4B1E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40841-FAA4-6B4A-8B84-752166DA6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C28B0-7937-CB41-B0C4-D968A05A6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3C0DB-655B-2E41-A3BB-9538BD06E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0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7A970-759D-4C8A-8DAD-FEE93627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00ECA-D886-4AFC-963C-4D3229D8F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BA708-D9EC-408F-9B41-76412E273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F8CA1-F7ED-4A11-972C-7901D9E30662}" type="datetimeFigureOut">
              <a:rPr lang="en-GB" smtClean="0"/>
              <a:t>13/01/2022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55354-8053-4B17-8473-50D8E3D11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07000-5A15-4E55-8A44-B9DE5BE10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91311-4DDF-4916-9CFD-06F333EA7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35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851671" y="2487067"/>
            <a:ext cx="16680658" cy="4037301"/>
          </a:xfrm>
          <a:prstGeom prst="rect">
            <a:avLst/>
          </a:prstGeom>
        </p:spPr>
        <p:txBody>
          <a:bodyPr/>
          <a:lstStyle/>
          <a:p>
            <a:r>
              <a:rPr dirty="0"/>
              <a:t>Higher Diploma in </a:t>
            </a:r>
            <a:r>
              <a:rPr lang="en-GB" dirty="0"/>
              <a:t>Computer Systems</a:t>
            </a:r>
            <a:endParaRPr dirty="0"/>
          </a:p>
        </p:txBody>
      </p:sp>
      <p:pic>
        <p:nvPicPr>
          <p:cNvPr id="147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75" y="839390"/>
            <a:ext cx="4819569" cy="325040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 txBox="1"/>
          <p:nvPr/>
        </p:nvSpPr>
        <p:spPr>
          <a:xfrm>
            <a:off x="3851671" y="7218487"/>
            <a:ext cx="19722168" cy="85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>
            <a:lvl1pPr algn="l">
              <a:defRPr sz="4600"/>
            </a:lvl1pPr>
          </a:lstStyle>
          <a:p>
            <a:r>
              <a:rPr lang="en-IE" b="1" dirty="0"/>
              <a:t>How</a:t>
            </a:r>
            <a:r>
              <a:rPr lang="en-IE" dirty="0"/>
              <a:t> to Learn Online &amp; </a:t>
            </a:r>
            <a:r>
              <a:rPr lang="en-IE" b="1" dirty="0"/>
              <a:t>What</a:t>
            </a:r>
            <a:r>
              <a:rPr lang="en-IE" dirty="0"/>
              <a:t> you’ll be using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85C5-46D7-4B83-B3A5-0E108C3F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52101-9FCD-4480-9E83-4B207B46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4AF19-4292-4FB7-AEA0-7E01373D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730251"/>
            <a:ext cx="23147628" cy="1166447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D0DF083-8333-473F-9BEE-C5A53544C393}"/>
              </a:ext>
            </a:extLst>
          </p:cNvPr>
          <p:cNvSpPr/>
          <p:nvPr/>
        </p:nvSpPr>
        <p:spPr>
          <a:xfrm rot="16200000">
            <a:off x="8036417" y="6985157"/>
            <a:ext cx="3631842" cy="203486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585C7D-A6BA-4129-80B0-928A50FA2097}"/>
              </a:ext>
            </a:extLst>
          </p:cNvPr>
          <p:cNvSpPr/>
          <p:nvPr/>
        </p:nvSpPr>
        <p:spPr>
          <a:xfrm rot="16200000">
            <a:off x="11129493" y="6985157"/>
            <a:ext cx="3631842" cy="203486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</p:spTree>
    <p:extLst>
      <p:ext uri="{BB962C8B-B14F-4D97-AF65-F5344CB8AC3E}">
        <p14:creationId xmlns:p14="http://schemas.microsoft.com/office/powerpoint/2010/main" val="161754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92">
            <a:extLst>
              <a:ext uri="{FF2B5EF4-FFF2-40B4-BE49-F238E27FC236}">
                <a16:creationId xmlns:a16="http://schemas.microsoft.com/office/drawing/2014/main" id="{C6408642-0681-4198-B80F-ABED255ABDE9}"/>
              </a:ext>
            </a:extLst>
          </p:cNvPr>
          <p:cNvSpPr/>
          <p:nvPr/>
        </p:nvSpPr>
        <p:spPr>
          <a:xfrm>
            <a:off x="14330060" y="7746745"/>
            <a:ext cx="4696976" cy="137285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GB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Rounded Rectangle 92">
            <a:extLst>
              <a:ext uri="{FF2B5EF4-FFF2-40B4-BE49-F238E27FC236}">
                <a16:creationId xmlns:a16="http://schemas.microsoft.com/office/drawing/2014/main" id="{BD306BD6-EC15-44A7-864F-B21E8ADC5EE2}"/>
              </a:ext>
            </a:extLst>
          </p:cNvPr>
          <p:cNvSpPr/>
          <p:nvPr/>
        </p:nvSpPr>
        <p:spPr>
          <a:xfrm>
            <a:off x="14330060" y="5897375"/>
            <a:ext cx="4696976" cy="137285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GB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869FB6-D319-E843-BE3C-DBDFFA505F9B}"/>
              </a:ext>
            </a:extLst>
          </p:cNvPr>
          <p:cNvSpPr txBox="1"/>
          <p:nvPr/>
        </p:nvSpPr>
        <p:spPr>
          <a:xfrm>
            <a:off x="3092473" y="9729330"/>
            <a:ext cx="11063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GB" sz="14400" kern="12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DFCA327-F68A-7F47-AED2-51C5849302F3}"/>
              </a:ext>
            </a:extLst>
          </p:cNvPr>
          <p:cNvSpPr txBox="1"/>
          <p:nvPr/>
        </p:nvSpPr>
        <p:spPr>
          <a:xfrm>
            <a:off x="3092473" y="7319804"/>
            <a:ext cx="11641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GB" sz="14400" kern="12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D3E94A-517A-8B48-AD6D-7BDB32138D8D}"/>
              </a:ext>
            </a:extLst>
          </p:cNvPr>
          <p:cNvSpPr txBox="1"/>
          <p:nvPr/>
        </p:nvSpPr>
        <p:spPr>
          <a:xfrm>
            <a:off x="3121326" y="5434118"/>
            <a:ext cx="11112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GB" sz="14400" kern="12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0683C1-B73A-BD4D-A5F8-6BCBFDFDB18A}"/>
              </a:ext>
            </a:extLst>
          </p:cNvPr>
          <p:cNvSpPr txBox="1"/>
          <p:nvPr/>
        </p:nvSpPr>
        <p:spPr>
          <a:xfrm>
            <a:off x="3095568" y="3577744"/>
            <a:ext cx="298566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1828800" hangingPunct="1"/>
            <a:r>
              <a:rPr lang="en-GB" sz="14400" kern="12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</a:rPr>
              <a:t>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BC021D4-3408-BE4F-9AA9-D694A45A5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259" y="7995765"/>
            <a:ext cx="3098285" cy="78852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EF9E662-13D0-8F46-856F-FD570D023118}"/>
              </a:ext>
            </a:extLst>
          </p:cNvPr>
          <p:cNvSpPr txBox="1"/>
          <p:nvPr/>
        </p:nvSpPr>
        <p:spPr>
          <a:xfrm>
            <a:off x="4584935" y="4461268"/>
            <a:ext cx="6432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48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Learning Materials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AEE012-FF05-5744-BBA6-0C2A4B9D5690}"/>
              </a:ext>
            </a:extLst>
          </p:cNvPr>
          <p:cNvSpPr txBox="1"/>
          <p:nvPr/>
        </p:nvSpPr>
        <p:spPr>
          <a:xfrm>
            <a:off x="4548788" y="6174939"/>
            <a:ext cx="8159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48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Communications &amp; Community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7BF2738-AE26-E54B-9419-7FB5AC9CEDD2}"/>
              </a:ext>
            </a:extLst>
          </p:cNvPr>
          <p:cNvSpPr txBox="1"/>
          <p:nvPr/>
        </p:nvSpPr>
        <p:spPr>
          <a:xfrm>
            <a:off x="2935710" y="836627"/>
            <a:ext cx="202859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8800" kern="1200" dirty="0">
                <a:solidFill>
                  <a:srgbClr val="E7E6E6">
                    <a:lumMod val="25000"/>
                  </a:srgbClr>
                </a:solidFill>
                <a:latin typeface="Impact" panose="020B0806030902050204" pitchFamily="34" charset="0"/>
              </a:rPr>
              <a:t>TutorStack2021 – Instructor View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EDFE1D-F195-9D45-8EAA-E7E5E3D8642C}"/>
              </a:ext>
            </a:extLst>
          </p:cNvPr>
          <p:cNvSpPr txBox="1"/>
          <p:nvPr/>
        </p:nvSpPr>
        <p:spPr>
          <a:xfrm>
            <a:off x="4597322" y="8067410"/>
            <a:ext cx="8711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48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Assessment &amp; Feedback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5E48CDD-6D09-DD4F-B910-085E762E6D44}"/>
              </a:ext>
            </a:extLst>
          </p:cNvPr>
          <p:cNvSpPr txBox="1"/>
          <p:nvPr/>
        </p:nvSpPr>
        <p:spPr>
          <a:xfrm>
            <a:off x="4675220" y="10638235"/>
            <a:ext cx="1818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48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Media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18539B8-5D83-F041-928F-B300B2E2053A}"/>
              </a:ext>
            </a:extLst>
          </p:cNvPr>
          <p:cNvCxnSpPr>
            <a:cxnSpLocks/>
          </p:cNvCxnSpPr>
          <p:nvPr/>
        </p:nvCxnSpPr>
        <p:spPr>
          <a:xfrm>
            <a:off x="3157279" y="5651586"/>
            <a:ext cx="1974082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6A74AD9-9F27-F64A-A117-684C6AB224F7}"/>
              </a:ext>
            </a:extLst>
          </p:cNvPr>
          <p:cNvCxnSpPr>
            <a:cxnSpLocks/>
          </p:cNvCxnSpPr>
          <p:nvPr/>
        </p:nvCxnSpPr>
        <p:spPr>
          <a:xfrm>
            <a:off x="3157067" y="7486752"/>
            <a:ext cx="1974103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7973168-6B43-3541-B8DF-28B92C64FBC7}"/>
              </a:ext>
            </a:extLst>
          </p:cNvPr>
          <p:cNvCxnSpPr>
            <a:cxnSpLocks/>
          </p:cNvCxnSpPr>
          <p:nvPr/>
        </p:nvCxnSpPr>
        <p:spPr>
          <a:xfrm flipV="1">
            <a:off x="3157066" y="9221764"/>
            <a:ext cx="19741034" cy="18730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54DD43F-3155-C042-84CB-49D0B43D1B07}"/>
              </a:ext>
            </a:extLst>
          </p:cNvPr>
          <p:cNvSpPr/>
          <p:nvPr/>
        </p:nvSpPr>
        <p:spPr>
          <a:xfrm>
            <a:off x="14330060" y="4070575"/>
            <a:ext cx="4696976" cy="137285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GB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94A6E4-CD51-474A-A077-232A6D34FFF8}"/>
              </a:ext>
            </a:extLst>
          </p:cNvPr>
          <p:cNvGrpSpPr/>
          <p:nvPr/>
        </p:nvGrpSpPr>
        <p:grpSpPr>
          <a:xfrm>
            <a:off x="15138664" y="4261036"/>
            <a:ext cx="3097608" cy="979102"/>
            <a:chOff x="7702830" y="467622"/>
            <a:chExt cx="1548804" cy="48955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A3DC8FE-5A92-C447-B897-DC13BE85F24A}"/>
                </a:ext>
              </a:extLst>
            </p:cNvPr>
            <p:cNvSpPr txBox="1"/>
            <p:nvPr/>
          </p:nvSpPr>
          <p:spPr>
            <a:xfrm>
              <a:off x="8209304" y="467622"/>
              <a:ext cx="1042330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/>
              <a:r>
                <a:rPr lang="en-US" sz="4800" kern="1200" dirty="0">
                  <a:solidFill>
                    <a:prstClr val="black"/>
                  </a:solidFill>
                  <a:latin typeface="Calibri" panose="020F0502020204030204"/>
                </a:rPr>
                <a:t>Tutors</a:t>
              </a:r>
            </a:p>
          </p:txBody>
        </p:sp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8B163C10-CD1E-ED46-A3A1-4344A51BA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99" b="8702"/>
            <a:stretch/>
          </p:blipFill>
          <p:spPr>
            <a:xfrm>
              <a:off x="7702830" y="521968"/>
              <a:ext cx="604988" cy="435205"/>
            </a:xfrm>
            <a:prstGeom prst="rect">
              <a:avLst/>
            </a:prstGeom>
          </p:spPr>
        </p:pic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6A0146C-077A-404D-B46A-F075CEDF7E2E}"/>
              </a:ext>
            </a:extLst>
          </p:cNvPr>
          <p:cNvCxnSpPr>
            <a:cxnSpLocks/>
          </p:cNvCxnSpPr>
          <p:nvPr/>
        </p:nvCxnSpPr>
        <p:spPr>
          <a:xfrm>
            <a:off x="3216764" y="11887518"/>
            <a:ext cx="1968133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80830D3-BF0A-9B48-B4E1-F49D15C9B6D0}"/>
              </a:ext>
            </a:extLst>
          </p:cNvPr>
          <p:cNvCxnSpPr>
            <a:cxnSpLocks/>
          </p:cNvCxnSpPr>
          <p:nvPr/>
        </p:nvCxnSpPr>
        <p:spPr>
          <a:xfrm flipV="1">
            <a:off x="3142498" y="3543911"/>
            <a:ext cx="19755602" cy="26025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66F6795-F68B-9B4B-8403-5E9A67BA0588}"/>
              </a:ext>
            </a:extLst>
          </p:cNvPr>
          <p:cNvCxnSpPr>
            <a:cxnSpLocks/>
          </p:cNvCxnSpPr>
          <p:nvPr/>
        </p:nvCxnSpPr>
        <p:spPr>
          <a:xfrm flipH="1">
            <a:off x="3092473" y="3804162"/>
            <a:ext cx="62794" cy="82334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43989-8FE2-7645-B469-6AA7FA23B2DA}"/>
              </a:ext>
            </a:extLst>
          </p:cNvPr>
          <p:cNvGrpSpPr/>
          <p:nvPr/>
        </p:nvGrpSpPr>
        <p:grpSpPr>
          <a:xfrm>
            <a:off x="14330060" y="9763040"/>
            <a:ext cx="4696976" cy="1896628"/>
            <a:chOff x="4686506" y="7067748"/>
            <a:chExt cx="2342416" cy="792733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85DF6B85-0972-6D44-8CC9-A217C6868B7E}"/>
                </a:ext>
              </a:extLst>
            </p:cNvPr>
            <p:cNvSpPr/>
            <p:nvPr/>
          </p:nvSpPr>
          <p:spPr>
            <a:xfrm>
              <a:off x="4686506" y="7067748"/>
              <a:ext cx="2342416" cy="79273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en-GB" sz="360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0" name="Picture 4" descr="zoom-logo-transparent - Bethesda Soccer Club">
              <a:extLst>
                <a:ext uri="{FF2B5EF4-FFF2-40B4-BE49-F238E27FC236}">
                  <a16:creationId xmlns:a16="http://schemas.microsoft.com/office/drawing/2014/main" id="{05F5C0E5-D21B-544F-9237-63AC4FD75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9763" y="7150095"/>
              <a:ext cx="1463866" cy="703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2" descr="Resources Library | Slack">
            <a:extLst>
              <a:ext uri="{FF2B5EF4-FFF2-40B4-BE49-F238E27FC236}">
                <a16:creationId xmlns:a16="http://schemas.microsoft.com/office/drawing/2014/main" id="{3675EA86-A9CB-D844-BC54-E7322D58C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23407" r="54027" b="25714"/>
          <a:stretch/>
        </p:blipFill>
        <p:spPr bwMode="auto">
          <a:xfrm>
            <a:off x="14883481" y="6162250"/>
            <a:ext cx="3293735" cy="96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958C29B2-C5A4-40A9-8433-48A7F3E6FF49}"/>
              </a:ext>
            </a:extLst>
          </p:cNvPr>
          <p:cNvSpPr txBox="1"/>
          <p:nvPr/>
        </p:nvSpPr>
        <p:spPr>
          <a:xfrm>
            <a:off x="2948836" y="3073417"/>
            <a:ext cx="23696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1828800" hangingPunct="1"/>
            <a:r>
              <a:rPr lang="en-GB" sz="40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</a:rPr>
              <a:t>LAYER     TITLE					             TECHNOLOGY		</a:t>
            </a:r>
            <a:endParaRPr lang="en-GB" sz="32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E81375-88EA-4F85-ABE7-BBF2B9C22257}"/>
              </a:ext>
            </a:extLst>
          </p:cNvPr>
          <p:cNvCxnSpPr>
            <a:cxnSpLocks/>
          </p:cNvCxnSpPr>
          <p:nvPr/>
        </p:nvCxnSpPr>
        <p:spPr>
          <a:xfrm>
            <a:off x="2935710" y="2344612"/>
            <a:ext cx="199623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E74F31EA-A342-4CE8-B45B-AA1BDC30B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41812" y="264079"/>
            <a:ext cx="4043154" cy="3140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BD03B2-18C1-A242-9341-C001D7F56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5362" y="4201530"/>
            <a:ext cx="1443278" cy="11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1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67797" y="258333"/>
            <a:ext cx="3242293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rPr b="1" dirty="0"/>
              <a:t>Key </a:t>
            </a:r>
            <a:r>
              <a:rPr lang="en-IE" b="1" dirty="0"/>
              <a:t>Tools:</a:t>
            </a:r>
            <a:endParaRPr b="1" dirty="0"/>
          </a:p>
        </p:txBody>
      </p:sp>
      <p:sp>
        <p:nvSpPr>
          <p:cNvPr id="152" name="Shape 152"/>
          <p:cNvSpPr txBox="1"/>
          <p:nvPr/>
        </p:nvSpPr>
        <p:spPr>
          <a:xfrm>
            <a:off x="3639706" y="1767737"/>
            <a:ext cx="2308683" cy="110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r>
              <a:rPr dirty="0"/>
              <a:t>Tutors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3638942" y="11213706"/>
            <a:ext cx="487312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pPr algn="l"/>
            <a:r>
              <a:rPr dirty="0"/>
              <a:t>Slack</a:t>
            </a:r>
            <a:r>
              <a:rPr lang="en-IE" dirty="0"/>
              <a:t> / Zoom</a:t>
            </a:r>
            <a:endParaRPr dirty="0"/>
          </a:p>
        </p:txBody>
      </p:sp>
      <p:sp>
        <p:nvSpPr>
          <p:cNvPr id="154" name="Shape 154"/>
          <p:cNvSpPr txBox="1"/>
          <p:nvPr/>
        </p:nvSpPr>
        <p:spPr>
          <a:xfrm>
            <a:off x="3638942" y="8152046"/>
            <a:ext cx="2765477" cy="110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r>
              <a:rPr dirty="0"/>
              <a:t>Moodle</a:t>
            </a:r>
          </a:p>
        </p:txBody>
      </p:sp>
      <p:pic>
        <p:nvPicPr>
          <p:cNvPr id="158" name="Screen Shot 2018-12-14 at 12.36.11.png"/>
          <p:cNvPicPr>
            <a:picLocks noChangeAspect="1"/>
          </p:cNvPicPr>
          <p:nvPr/>
        </p:nvPicPr>
        <p:blipFill>
          <a:blip r:embed="rId2"/>
          <a:srcRect r="62261"/>
          <a:stretch>
            <a:fillRect/>
          </a:stretch>
        </p:blipFill>
        <p:spPr>
          <a:xfrm>
            <a:off x="8551812" y="7447786"/>
            <a:ext cx="2423825" cy="2282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Shot 2018-12-14 at 12.36.11.png"/>
          <p:cNvPicPr>
            <a:picLocks noChangeAspect="1"/>
          </p:cNvPicPr>
          <p:nvPr/>
        </p:nvPicPr>
        <p:blipFill>
          <a:blip r:embed="rId2"/>
          <a:srcRect l="69322"/>
          <a:stretch>
            <a:fillRect/>
          </a:stretch>
        </p:blipFill>
        <p:spPr>
          <a:xfrm>
            <a:off x="8786145" y="4007673"/>
            <a:ext cx="2423825" cy="280795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 txBox="1"/>
          <p:nvPr/>
        </p:nvSpPr>
        <p:spPr>
          <a:xfrm>
            <a:off x="3638942" y="4830060"/>
            <a:ext cx="3031263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r>
              <a:rPr dirty="0" err="1"/>
              <a:t>Youtube</a:t>
            </a: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4F8B78-DE7B-154E-9C03-39C496B19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0" t="23411" r="32162" b="21748"/>
          <a:stretch/>
        </p:blipFill>
        <p:spPr bwMode="auto">
          <a:xfrm>
            <a:off x="9115696" y="10999808"/>
            <a:ext cx="1581665" cy="155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804436-8FFA-F845-B2D5-7227538751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12" y="11938785"/>
            <a:ext cx="1225946" cy="1225946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87A35A2A-459D-0040-BCFE-5302772F9B26}"/>
              </a:ext>
            </a:extLst>
          </p:cNvPr>
          <p:cNvSpPr/>
          <p:nvPr/>
        </p:nvSpPr>
        <p:spPr>
          <a:xfrm>
            <a:off x="1503118" y="11057831"/>
            <a:ext cx="1876784" cy="1359243"/>
          </a:xfrm>
          <a:prstGeom prst="rightArrow">
            <a:avLst/>
          </a:prstGeom>
          <a:solidFill>
            <a:schemeClr val="accent1">
              <a:satOff val="12166"/>
              <a:lumOff val="-13042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7592B-2CD2-4C41-84E8-909A237B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835" y="1578317"/>
            <a:ext cx="2334823" cy="17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806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3195394" y="7242721"/>
            <a:ext cx="12942530" cy="399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/>
            <a:r>
              <a:rPr lang="en-IE" dirty="0"/>
              <a:t>All Communications on the programme</a:t>
            </a:r>
          </a:p>
          <a:p>
            <a:pPr algn="l"/>
            <a:r>
              <a:rPr lang="en-IE" dirty="0"/>
              <a:t>+ Lab Tuition Support </a:t>
            </a:r>
          </a:p>
          <a:p>
            <a:pPr algn="l"/>
            <a:r>
              <a:rPr lang="en-IE" dirty="0"/>
              <a:t>+ Peer-to-peer communications </a:t>
            </a:r>
          </a:p>
          <a:p>
            <a:pPr algn="l"/>
            <a:r>
              <a:rPr lang="en-IE" dirty="0"/>
              <a:t>+ Self help</a:t>
            </a:r>
          </a:p>
          <a:p>
            <a:pPr algn="l"/>
            <a:r>
              <a:rPr lang="en-IE" dirty="0"/>
              <a:t>+ Community Building</a:t>
            </a:r>
          </a:p>
        </p:txBody>
      </p:sp>
      <p:sp>
        <p:nvSpPr>
          <p:cNvPr id="5" name="Shape 152">
            <a:extLst>
              <a:ext uri="{FF2B5EF4-FFF2-40B4-BE49-F238E27FC236}">
                <a16:creationId xmlns:a16="http://schemas.microsoft.com/office/drawing/2014/main" id="{E5A6FF60-7B32-5745-9E16-9B079584AAD3}"/>
              </a:ext>
            </a:extLst>
          </p:cNvPr>
          <p:cNvSpPr txBox="1"/>
          <p:nvPr/>
        </p:nvSpPr>
        <p:spPr>
          <a:xfrm>
            <a:off x="3195394" y="4327030"/>
            <a:ext cx="207268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pPr algn="l"/>
            <a:r>
              <a:rPr lang="en-IE" dirty="0"/>
              <a:t>Slack</a:t>
            </a:r>
            <a:endParaRPr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E2CE50F-A53A-E744-8A11-F7EC2CEEE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0" t="23411" r="32162" b="21748"/>
          <a:stretch/>
        </p:blipFill>
        <p:spPr bwMode="auto">
          <a:xfrm>
            <a:off x="9140410" y="4113131"/>
            <a:ext cx="1581665" cy="155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5504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B960-6EE6-4AAC-A779-CE179639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7" y="7505699"/>
            <a:ext cx="6581774" cy="4905374"/>
          </a:xfrm>
        </p:spPr>
        <p:txBody>
          <a:bodyPr anchor="ctr">
            <a:normAutofit/>
          </a:bodyPr>
          <a:lstStyle/>
          <a:p>
            <a:r>
              <a:rPr lang="en-IE" sz="7200"/>
              <a:t>Rosell, 2018</a:t>
            </a:r>
          </a:p>
        </p:txBody>
      </p:sp>
      <p:pic>
        <p:nvPicPr>
          <p:cNvPr id="5" name="Picture 4" descr="A person using a cell phone&#10;&#10;Description automatically generated">
            <a:extLst>
              <a:ext uri="{FF2B5EF4-FFF2-40B4-BE49-F238E27FC236}">
                <a16:creationId xmlns:a16="http://schemas.microsoft.com/office/drawing/2014/main" id="{787306D7-CB27-4B35-9263-510AFAF10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33" b="30372"/>
          <a:stretch/>
        </p:blipFill>
        <p:spPr>
          <a:xfrm>
            <a:off x="40" y="21"/>
            <a:ext cx="24383960" cy="7421206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AD2B-04C0-47CE-8881-00D4D4241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448" y="7505701"/>
            <a:ext cx="16382200" cy="57001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E" sz="4800"/>
              <a:t>“Without these community structures, education would be a very </a:t>
            </a:r>
            <a:r>
              <a:rPr lang="en-IE" sz="4800" b="1"/>
              <a:t>lonely</a:t>
            </a:r>
            <a:r>
              <a:rPr lang="en-IE" sz="4800"/>
              <a:t> place. Students wouldn’t be able to </a:t>
            </a:r>
            <a:r>
              <a:rPr lang="en-IE" sz="4800" b="1"/>
              <a:t>work together</a:t>
            </a:r>
            <a:r>
              <a:rPr lang="en-IE" sz="4800"/>
              <a:t> on group projects, </a:t>
            </a:r>
            <a:r>
              <a:rPr lang="en-IE" sz="4800" b="1"/>
              <a:t>help each </a:t>
            </a:r>
            <a:r>
              <a:rPr lang="en-IE" sz="4800"/>
              <a:t>other through tricky material or </a:t>
            </a:r>
            <a:r>
              <a:rPr lang="en-IE" sz="4800" b="1"/>
              <a:t>share</a:t>
            </a:r>
            <a:r>
              <a:rPr lang="en-IE" sz="4800"/>
              <a:t> their interest and passion for certain subjects. Learning communities play a significant role in ensuring that students remain </a:t>
            </a:r>
            <a:r>
              <a:rPr lang="en-IE" sz="4800" b="1"/>
              <a:t>motivated</a:t>
            </a:r>
            <a:r>
              <a:rPr lang="en-IE" sz="4800"/>
              <a:t> to succeed.”</a:t>
            </a:r>
          </a:p>
        </p:txBody>
      </p:sp>
    </p:spTree>
    <p:extLst>
      <p:ext uri="{BB962C8B-B14F-4D97-AF65-F5344CB8AC3E}">
        <p14:creationId xmlns:p14="http://schemas.microsoft.com/office/powerpoint/2010/main" val="3970269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il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EE887F83-1778-4925-95B8-359CA78A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12" y="391228"/>
            <a:ext cx="9020176" cy="129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0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0B8E32-D7CD-4687-A870-7832E2FD0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8"/>
          <a:stretch/>
        </p:blipFill>
        <p:spPr>
          <a:xfrm>
            <a:off x="4286842" y="1437713"/>
            <a:ext cx="14310732" cy="11154334"/>
          </a:xfrm>
          <a:prstGeom prst="rect">
            <a:avLst/>
          </a:prstGeom>
        </p:spPr>
      </p:pic>
      <p:sp>
        <p:nvSpPr>
          <p:cNvPr id="276" name="Frame 3"/>
          <p:cNvSpPr/>
          <p:nvPr/>
        </p:nvSpPr>
        <p:spPr>
          <a:xfrm>
            <a:off x="4315658" y="2895600"/>
            <a:ext cx="3213462" cy="316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566" y="1026"/>
                </a:moveTo>
                <a:lnTo>
                  <a:pt x="566" y="20574"/>
                </a:lnTo>
                <a:lnTo>
                  <a:pt x="21034" y="20574"/>
                </a:lnTo>
                <a:lnTo>
                  <a:pt x="21034" y="1026"/>
                </a:lnTo>
                <a:close/>
              </a:path>
            </a:pathLst>
          </a:cu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68580" tIns="68580" rIns="68580" bIns="68580" anchor="ctr"/>
          <a:lstStyle/>
          <a:p>
            <a:pPr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77" name="Frame 4"/>
          <p:cNvSpPr/>
          <p:nvPr/>
        </p:nvSpPr>
        <p:spPr>
          <a:xfrm>
            <a:off x="4430739" y="6837356"/>
            <a:ext cx="5018061" cy="531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523" y="478"/>
                </a:moveTo>
                <a:lnTo>
                  <a:pt x="523" y="21122"/>
                </a:lnTo>
                <a:lnTo>
                  <a:pt x="21077" y="21122"/>
                </a:lnTo>
                <a:lnTo>
                  <a:pt x="21077" y="478"/>
                </a:lnTo>
                <a:close/>
              </a:path>
            </a:pathLst>
          </a:cu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68580" tIns="68580" rIns="68580" bIns="68580" anchor="ctr"/>
          <a:lstStyle/>
          <a:p>
            <a:pPr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8" name="TextBox 5"/>
          <p:cNvSpPr txBox="1"/>
          <p:nvPr/>
        </p:nvSpPr>
        <p:spPr>
          <a:xfrm>
            <a:off x="119366" y="3164557"/>
            <a:ext cx="3292503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8580" tIns="68580" rIns="68580" bIns="68580">
            <a:spAutoFit/>
          </a:bodyPr>
          <a:lstStyle>
            <a:lvl1pPr defTabSz="1828800">
              <a:defRPr sz="4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1. CHANNELS</a:t>
            </a:r>
          </a:p>
        </p:txBody>
      </p:sp>
      <p:sp>
        <p:nvSpPr>
          <p:cNvPr id="279" name="TextBox 6"/>
          <p:cNvSpPr txBox="1"/>
          <p:nvPr/>
        </p:nvSpPr>
        <p:spPr>
          <a:xfrm>
            <a:off x="323876" y="7063402"/>
            <a:ext cx="2856079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8580" tIns="68580" rIns="68580" bIns="68580">
            <a:spAutoFit/>
          </a:bodyPr>
          <a:lstStyle/>
          <a:p>
            <a:pPr defTabSz="1828800">
              <a:defRPr sz="46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2. DIRECT </a:t>
            </a:r>
          </a:p>
          <a:p>
            <a:pPr defTabSz="1828800">
              <a:defRPr sz="46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MESSAGES</a:t>
            </a:r>
          </a:p>
        </p:txBody>
      </p:sp>
      <p:sp>
        <p:nvSpPr>
          <p:cNvPr id="280" name="TextBox 7"/>
          <p:cNvSpPr txBox="1"/>
          <p:nvPr/>
        </p:nvSpPr>
        <p:spPr>
          <a:xfrm>
            <a:off x="19202399" y="10899415"/>
            <a:ext cx="3902471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8580" tIns="68580" rIns="68580" bIns="68580">
            <a:spAutoFit/>
          </a:bodyPr>
          <a:lstStyle>
            <a:lvl1pPr defTabSz="1828800">
              <a:defRPr sz="4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3. TYPE HERE</a:t>
            </a:r>
          </a:p>
        </p:txBody>
      </p:sp>
      <p:sp>
        <p:nvSpPr>
          <p:cNvPr id="281" name="TextBox 8"/>
          <p:cNvSpPr txBox="1"/>
          <p:nvPr/>
        </p:nvSpPr>
        <p:spPr>
          <a:xfrm>
            <a:off x="10990814" y="12962994"/>
            <a:ext cx="11640586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8580" tIns="68580" rIns="68580" bIns="68580">
            <a:spAutoFit/>
          </a:bodyPr>
          <a:lstStyle>
            <a:lvl1pPr defTabSz="1828800">
              <a:defRPr sz="4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4. CLICK TO SELECT FILES/CONTENT TO UPLOAD</a:t>
            </a:r>
          </a:p>
        </p:txBody>
      </p:sp>
      <p:sp>
        <p:nvSpPr>
          <p:cNvPr id="282" name="Straight Arrow Connector 9"/>
          <p:cNvSpPr/>
          <p:nvPr/>
        </p:nvSpPr>
        <p:spPr>
          <a:xfrm flipH="1" flipV="1">
            <a:off x="10704087" y="11468885"/>
            <a:ext cx="7950322" cy="0"/>
          </a:xfrm>
          <a:prstGeom prst="line">
            <a:avLst/>
          </a:prstGeom>
          <a:ln w="88900">
            <a:solidFill>
              <a:srgbClr val="92D050"/>
            </a:solidFill>
            <a:miter/>
            <a:tailEnd type="triangle"/>
          </a:ln>
        </p:spPr>
        <p:txBody>
          <a:bodyPr lIns="68580" tIns="68580" rIns="68580" bIns="68580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pic>
        <p:nvPicPr>
          <p:cNvPr id="28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44" y="209411"/>
            <a:ext cx="2669648" cy="127126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Frame 13"/>
          <p:cNvSpPr/>
          <p:nvPr/>
        </p:nvSpPr>
        <p:spPr>
          <a:xfrm>
            <a:off x="9772648" y="10440536"/>
            <a:ext cx="9429751" cy="2570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369" y="2991"/>
                </a:moveTo>
                <a:lnTo>
                  <a:pt x="369" y="18609"/>
                </a:lnTo>
                <a:lnTo>
                  <a:pt x="21231" y="18609"/>
                </a:lnTo>
                <a:lnTo>
                  <a:pt x="21231" y="2991"/>
                </a:lnTo>
                <a:close/>
              </a:path>
            </a:pathLst>
          </a:cu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68580" tIns="68580" rIns="68580" bIns="68580" anchor="ctr"/>
          <a:lstStyle/>
          <a:p>
            <a:pPr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5" name="TextBox 14"/>
          <p:cNvSpPr txBox="1"/>
          <p:nvPr/>
        </p:nvSpPr>
        <p:spPr>
          <a:xfrm>
            <a:off x="5350446" y="-90811"/>
            <a:ext cx="11672952" cy="110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r>
              <a:t>Slack – main things to remember</a:t>
            </a:r>
          </a:p>
        </p:txBody>
      </p:sp>
      <p:sp>
        <p:nvSpPr>
          <p:cNvPr id="286" name="Straight Arrow Connector 9"/>
          <p:cNvSpPr/>
          <p:nvPr/>
        </p:nvSpPr>
        <p:spPr>
          <a:xfrm>
            <a:off x="3035603" y="7851149"/>
            <a:ext cx="1217963" cy="1"/>
          </a:xfrm>
          <a:prstGeom prst="line">
            <a:avLst/>
          </a:prstGeom>
          <a:ln w="88900">
            <a:solidFill>
              <a:srgbClr val="92D050"/>
            </a:solidFill>
            <a:miter/>
            <a:tailEnd type="triangle"/>
          </a:ln>
        </p:spPr>
        <p:txBody>
          <a:bodyPr lIns="68580" tIns="68580" rIns="68580" bIns="68580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7" name="Straight Arrow Connector 9"/>
          <p:cNvSpPr/>
          <p:nvPr/>
        </p:nvSpPr>
        <p:spPr>
          <a:xfrm>
            <a:off x="3434066" y="3582387"/>
            <a:ext cx="614043" cy="1"/>
          </a:xfrm>
          <a:prstGeom prst="line">
            <a:avLst/>
          </a:prstGeom>
          <a:ln w="88900">
            <a:solidFill>
              <a:srgbClr val="92D050"/>
            </a:solidFill>
            <a:miter/>
            <a:tailEnd type="triangle"/>
          </a:ln>
        </p:spPr>
        <p:txBody>
          <a:bodyPr lIns="68580" tIns="68580" rIns="68580" bIns="68580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" name="Straight Arrow Connector 9">
            <a:extLst>
              <a:ext uri="{FF2B5EF4-FFF2-40B4-BE49-F238E27FC236}">
                <a16:creationId xmlns:a16="http://schemas.microsoft.com/office/drawing/2014/main" id="{BB8E2667-782E-4426-8A52-D1EFDAF3F37F}"/>
              </a:ext>
            </a:extLst>
          </p:cNvPr>
          <p:cNvSpPr/>
          <p:nvPr/>
        </p:nvSpPr>
        <p:spPr>
          <a:xfrm flipH="1" flipV="1">
            <a:off x="10385988" y="12278286"/>
            <a:ext cx="604823" cy="904313"/>
          </a:xfrm>
          <a:prstGeom prst="line">
            <a:avLst/>
          </a:prstGeom>
          <a:ln w="88900">
            <a:solidFill>
              <a:srgbClr val="92D050"/>
            </a:solidFill>
            <a:miter/>
            <a:tailEnd type="triangle"/>
          </a:ln>
        </p:spPr>
        <p:txBody>
          <a:bodyPr lIns="68580" tIns="68580" rIns="68580" bIns="68580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2" animBg="1" advAuto="0"/>
      <p:bldP spid="277" grpId="4" animBg="1" advAuto="0"/>
      <p:bldP spid="278" grpId="1" animBg="1" advAuto="0"/>
      <p:bldP spid="279" grpId="3" animBg="1" advAuto="0"/>
      <p:bldP spid="280" grpId="6" animBg="1" advAuto="0"/>
      <p:bldP spid="281" grpId="8" animBg="1" advAuto="0"/>
      <p:bldP spid="282" grpId="7" animBg="1" advAuto="0"/>
      <p:bldP spid="284" grpId="5" animBg="1" advAuto="0"/>
      <p:bldP spid="286" grpId="9" animBg="1" advAuto="0"/>
      <p:bldP spid="287" grpId="10" animBg="1" advAuto="0"/>
      <p:bldP spid="17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6"/>
          <p:cNvSpPr txBox="1"/>
          <p:nvPr/>
        </p:nvSpPr>
        <p:spPr>
          <a:xfrm>
            <a:off x="14348133" y="8102339"/>
            <a:ext cx="6556335" cy="3091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6400"/>
            </a:pPr>
            <a:r>
              <a:rPr dirty="0"/>
              <a:t>Select the Channel in Slack </a:t>
            </a:r>
            <a:br>
              <a:rPr dirty="0"/>
            </a:br>
            <a:r>
              <a:rPr dirty="0"/>
              <a:t>&amp; post your issue</a:t>
            </a:r>
          </a:p>
        </p:txBody>
      </p:sp>
      <p:pic>
        <p:nvPicPr>
          <p:cNvPr id="29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44" y="209411"/>
            <a:ext cx="2669648" cy="1271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09CB24-9325-4030-A3D8-DACD159CC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54" y="7680977"/>
            <a:ext cx="6537643" cy="3933825"/>
          </a:xfrm>
          <a:prstGeom prst="rect">
            <a:avLst/>
          </a:prstGeom>
        </p:spPr>
      </p:pic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76CCF906-9D7A-48F2-90A6-915BFD332B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>
          <a:xfrm>
            <a:off x="7254608" y="829707"/>
            <a:ext cx="9874783" cy="5696090"/>
          </a:xfrm>
          <a:prstGeom prst="rect">
            <a:avLst/>
          </a:prstGeom>
        </p:spPr>
      </p:pic>
      <p:sp>
        <p:nvSpPr>
          <p:cNvPr id="10" name="Straight Arrow Connector 9">
            <a:extLst>
              <a:ext uri="{FF2B5EF4-FFF2-40B4-BE49-F238E27FC236}">
                <a16:creationId xmlns:a16="http://schemas.microsoft.com/office/drawing/2014/main" id="{EC78B19F-7428-44D1-A146-89C952CE0114}"/>
              </a:ext>
            </a:extLst>
          </p:cNvPr>
          <p:cNvSpPr/>
          <p:nvPr/>
        </p:nvSpPr>
        <p:spPr>
          <a:xfrm flipH="1">
            <a:off x="10035865" y="9772650"/>
            <a:ext cx="4312268" cy="514350"/>
          </a:xfrm>
          <a:prstGeom prst="line">
            <a:avLst/>
          </a:prstGeom>
          <a:ln w="88900">
            <a:solidFill>
              <a:srgbClr val="92D050"/>
            </a:solidFill>
            <a:miter/>
            <a:tailEnd type="triangle"/>
          </a:ln>
        </p:spPr>
        <p:txBody>
          <a:bodyPr lIns="68580" tIns="68580" rIns="68580" bIns="68580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3" descr="Picture 3"/>
          <p:cNvPicPr>
            <a:picLocks noChangeAspect="1"/>
          </p:cNvPicPr>
          <p:nvPr/>
        </p:nvPicPr>
        <p:blipFill>
          <a:blip r:embed="rId2"/>
          <a:srcRect l="1092" r="1011"/>
          <a:stretch>
            <a:fillRect/>
          </a:stretch>
        </p:blipFill>
        <p:spPr>
          <a:xfrm>
            <a:off x="12489869" y="3707613"/>
            <a:ext cx="9817769" cy="6300773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TextBox 6"/>
          <p:cNvSpPr txBox="1"/>
          <p:nvPr/>
        </p:nvSpPr>
        <p:spPr>
          <a:xfrm>
            <a:off x="3501224" y="11478032"/>
            <a:ext cx="9642577" cy="210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400"/>
            </a:pPr>
            <a:r>
              <a:rPr dirty="0"/>
              <a:t>OR</a:t>
            </a:r>
            <a:br>
              <a:rPr dirty="0"/>
            </a:br>
            <a:r>
              <a:rPr dirty="0"/>
              <a:t>drag n’ drop the file to here</a:t>
            </a:r>
          </a:p>
        </p:txBody>
      </p:sp>
      <p:sp>
        <p:nvSpPr>
          <p:cNvPr id="300" name="TextBox 11"/>
          <p:cNvSpPr txBox="1"/>
          <p:nvPr/>
        </p:nvSpPr>
        <p:spPr>
          <a:xfrm>
            <a:off x="5467029" y="1911798"/>
            <a:ext cx="11641253" cy="110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r>
              <a:t>Uploading content for discussion</a:t>
            </a:r>
          </a:p>
        </p:txBody>
      </p:sp>
      <p:pic>
        <p:nvPicPr>
          <p:cNvPr id="301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44" y="209411"/>
            <a:ext cx="2669648" cy="1271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88A6B9-294A-4C27-9D00-1C94B7611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436"/>
          <a:stretch/>
        </p:blipFill>
        <p:spPr>
          <a:xfrm>
            <a:off x="2691007" y="5134502"/>
            <a:ext cx="9203125" cy="3169527"/>
          </a:xfrm>
          <a:prstGeom prst="rect">
            <a:avLst/>
          </a:prstGeom>
        </p:spPr>
      </p:pic>
      <p:sp>
        <p:nvSpPr>
          <p:cNvPr id="299" name="Up Arrow 7"/>
          <p:cNvSpPr/>
          <p:nvPr/>
        </p:nvSpPr>
        <p:spPr>
          <a:xfrm>
            <a:off x="2973954" y="8003642"/>
            <a:ext cx="767128" cy="1484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926"/>
                </a:moveTo>
                <a:lnTo>
                  <a:pt x="10800" y="0"/>
                </a:lnTo>
                <a:lnTo>
                  <a:pt x="21600" y="3926"/>
                </a:lnTo>
                <a:lnTo>
                  <a:pt x="16200" y="3926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926"/>
                </a:lnTo>
                <a:close/>
              </a:path>
            </a:pathLst>
          </a:custGeom>
          <a:solidFill>
            <a:srgbClr val="4472C4"/>
          </a:solidFill>
          <a:ln w="12700">
            <a:solidFill>
              <a:srgbClr val="32538F"/>
            </a:solidFill>
            <a:miter/>
          </a:ln>
        </p:spPr>
        <p:txBody>
          <a:bodyPr lIns="68580" tIns="68580" rIns="68580" bIns="68580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3" animBg="1" advAuto="0"/>
      <p:bldP spid="298" grpId="1" animBg="1" advAuto="0"/>
      <p:bldP spid="299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Box 5"/>
          <p:cNvSpPr txBox="1"/>
          <p:nvPr/>
        </p:nvSpPr>
        <p:spPr>
          <a:xfrm>
            <a:off x="5917687" y="454742"/>
            <a:ext cx="14514180" cy="210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400"/>
            </a:lvl1pPr>
          </a:lstStyle>
          <a:p>
            <a:r>
              <a:t>Simple issue resolved on chat text by peers or tutor</a:t>
            </a:r>
          </a:p>
        </p:txBody>
      </p:sp>
      <p:pic>
        <p:nvPicPr>
          <p:cNvPr id="306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44" y="209411"/>
            <a:ext cx="2669648" cy="1271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5C567A-5824-438F-8310-12C29532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487" y="3319462"/>
            <a:ext cx="15325725" cy="6429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8850" y="0"/>
            <a:ext cx="19926300" cy="13716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3328" y="0"/>
            <a:ext cx="19897344" cy="13716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C6A6D-2F6E-4E50-8287-3BC4ECEC2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6" y="3999230"/>
            <a:ext cx="18288000" cy="5528056"/>
          </a:xfrm>
        </p:spPr>
        <p:txBody>
          <a:bodyPr anchor="ctr">
            <a:normAutofit/>
          </a:bodyPr>
          <a:lstStyle/>
          <a:p>
            <a:r>
              <a:rPr lang="en-GB" sz="14400"/>
              <a:t>WIT Accounts…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97AC0C-9B1D-4666-81C1-00679BE29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3824" y="11290300"/>
            <a:ext cx="16516352" cy="1263650"/>
          </a:xfrm>
        </p:spPr>
        <p:txBody>
          <a:bodyPr anchor="ctr">
            <a:normAutofit/>
          </a:bodyPr>
          <a:lstStyle/>
          <a:p>
            <a:endParaRPr lang="en-GB" sz="5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120" y="11049572"/>
            <a:ext cx="9509760" cy="54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783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002BEA-E4BC-4C21-88D6-C9EE1090A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5"/>
          <a:stretch/>
        </p:blipFill>
        <p:spPr>
          <a:xfrm>
            <a:off x="2038350" y="1663161"/>
            <a:ext cx="15700922" cy="9894320"/>
          </a:xfrm>
          <a:prstGeom prst="rect">
            <a:avLst/>
          </a:prstGeom>
        </p:spPr>
      </p:pic>
      <p:pic>
        <p:nvPicPr>
          <p:cNvPr id="3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44" y="209411"/>
            <a:ext cx="2669648" cy="127126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TextBox 2"/>
          <p:cNvSpPr txBox="1"/>
          <p:nvPr/>
        </p:nvSpPr>
        <p:spPr>
          <a:xfrm>
            <a:off x="11010900" y="5553301"/>
            <a:ext cx="10287000" cy="211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r>
              <a:rPr dirty="0"/>
              <a:t>Private 1 on 1 help required -&gt; Direct Message (DM)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E8C7367-DA12-46AE-83CE-A409C5052A20}"/>
              </a:ext>
            </a:extLst>
          </p:cNvPr>
          <p:cNvSpPr/>
          <p:nvPr/>
        </p:nvSpPr>
        <p:spPr>
          <a:xfrm>
            <a:off x="685138" y="5240891"/>
            <a:ext cx="1334824" cy="895379"/>
          </a:xfrm>
          <a:prstGeom prst="rightArrow">
            <a:avLst/>
          </a:prstGeom>
          <a:solidFill>
            <a:srgbClr val="00B05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9E07915-940B-4A24-A8C4-4EBB3055B947}"/>
              </a:ext>
            </a:extLst>
          </p:cNvPr>
          <p:cNvSpPr/>
          <p:nvPr/>
        </p:nvSpPr>
        <p:spPr>
          <a:xfrm>
            <a:off x="594269" y="6886560"/>
            <a:ext cx="1334824" cy="895379"/>
          </a:xfrm>
          <a:prstGeom prst="rightArrow">
            <a:avLst/>
          </a:prstGeom>
          <a:solidFill>
            <a:srgbClr val="00B05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F96CD4-104C-443A-BFF2-4E1C3A095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993874"/>
            <a:ext cx="12363450" cy="11229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93687-36B4-49E6-B2D4-5B410CEF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67" y="3033712"/>
            <a:ext cx="8077070" cy="6586538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241ED83D-2B59-476C-8A7E-D63D842262D5}"/>
              </a:ext>
            </a:extLst>
          </p:cNvPr>
          <p:cNvSpPr txBox="1"/>
          <p:nvPr/>
        </p:nvSpPr>
        <p:spPr>
          <a:xfrm>
            <a:off x="10687050" y="4777519"/>
            <a:ext cx="11696700" cy="3098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r>
              <a:rPr lang="en-GB" dirty="0"/>
              <a:t>Can’t see who you’re looking for?</a:t>
            </a:r>
            <a:r>
              <a:rPr dirty="0"/>
              <a:t> -&gt; </a:t>
            </a:r>
            <a:r>
              <a:rPr lang="en-GB" dirty="0"/>
              <a:t>Search for person or start group DM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168179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BC4BCC-45CF-433A-9C9B-A20D398DE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22"/>
          <a:stretch/>
        </p:blipFill>
        <p:spPr>
          <a:xfrm>
            <a:off x="508544" y="2895572"/>
            <a:ext cx="14073163" cy="10106276"/>
          </a:xfrm>
          <a:prstGeom prst="rect">
            <a:avLst/>
          </a:prstGeom>
        </p:spPr>
      </p:pic>
      <p:sp>
        <p:nvSpPr>
          <p:cNvPr id="319" name="TextBox 8"/>
          <p:cNvSpPr txBox="1"/>
          <p:nvPr/>
        </p:nvSpPr>
        <p:spPr>
          <a:xfrm>
            <a:off x="5606039" y="1083423"/>
            <a:ext cx="10719811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r>
              <a:rPr lang="en-GB" dirty="0"/>
              <a:t>Start Zoom Call From Slack</a:t>
            </a:r>
            <a:endParaRPr dirty="0"/>
          </a:p>
        </p:txBody>
      </p:sp>
      <p:pic>
        <p:nvPicPr>
          <p:cNvPr id="320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44" y="209411"/>
            <a:ext cx="2669648" cy="1271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26653B-0816-E54C-B61C-F5209653A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8292" y="5273724"/>
            <a:ext cx="8204200" cy="48514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144B47-A912-4E07-8D46-3CE4398A0F46}"/>
              </a:ext>
            </a:extLst>
          </p:cNvPr>
          <p:cNvSpPr/>
          <p:nvPr/>
        </p:nvSpPr>
        <p:spPr>
          <a:xfrm rot="10800000">
            <a:off x="14213288" y="3684510"/>
            <a:ext cx="1334824" cy="895379"/>
          </a:xfrm>
          <a:prstGeom prst="rightArrow">
            <a:avLst/>
          </a:prstGeom>
          <a:solidFill>
            <a:srgbClr val="00B05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6896-4236-46D3-80D2-E8AF5504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 Screen on Zoom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846BF9ED-F4CC-40CF-89A4-C1095DA7B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5" y="3071812"/>
            <a:ext cx="11420475" cy="7572375"/>
          </a:xfr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D7930D-16A2-469B-8CA6-35AE04E30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295" y="4254435"/>
            <a:ext cx="9226620" cy="5680139"/>
          </a:xfrm>
          <a:prstGeom prst="rect">
            <a:avLst/>
          </a:prstGeom>
        </p:spPr>
      </p:pic>
      <p:sp>
        <p:nvSpPr>
          <p:cNvPr id="10" name="Right Arrow 10">
            <a:extLst>
              <a:ext uri="{FF2B5EF4-FFF2-40B4-BE49-F238E27FC236}">
                <a16:creationId xmlns:a16="http://schemas.microsoft.com/office/drawing/2014/main" id="{40104D0B-0842-43E5-9AAE-1D061037CDAC}"/>
              </a:ext>
            </a:extLst>
          </p:cNvPr>
          <p:cNvSpPr/>
          <p:nvPr/>
        </p:nvSpPr>
        <p:spPr>
          <a:xfrm>
            <a:off x="10741060" y="6038851"/>
            <a:ext cx="3086100" cy="97155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42365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75A326-80C8-854A-A544-76F87F1A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7" y="514350"/>
            <a:ext cx="23195206" cy="12620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7C36D-B3EF-F542-A79F-F12A1A57E930}"/>
              </a:ext>
            </a:extLst>
          </p:cNvPr>
          <p:cNvSpPr txBox="1"/>
          <p:nvPr/>
        </p:nvSpPr>
        <p:spPr>
          <a:xfrm>
            <a:off x="5657851" y="514350"/>
            <a:ext cx="1231582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0" dirty="0"/>
              <a:t>wit-</a:t>
            </a:r>
            <a:r>
              <a:rPr lang="en-US" sz="14400" dirty="0" err="1"/>
              <a:t>ie.zoom.us</a:t>
            </a:r>
            <a:endParaRPr lang="en-US" sz="14400" dirty="0"/>
          </a:p>
          <a:p>
            <a:endParaRPr lang="en-US" sz="10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8A429B9-7CD5-7142-AA0D-7A0DE544DB4D}"/>
              </a:ext>
            </a:extLst>
          </p:cNvPr>
          <p:cNvSpPr/>
          <p:nvPr/>
        </p:nvSpPr>
        <p:spPr>
          <a:xfrm>
            <a:off x="6063812" y="6038851"/>
            <a:ext cx="3086100" cy="97155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19CF597-DD50-DC48-BC37-719A9F1450B2}"/>
              </a:ext>
            </a:extLst>
          </p:cNvPr>
          <p:cNvSpPr/>
          <p:nvPr/>
        </p:nvSpPr>
        <p:spPr>
          <a:xfrm>
            <a:off x="6063812" y="7164443"/>
            <a:ext cx="3086100" cy="97155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64E2BD4-A472-2E4A-9B5A-58DCA2049509}"/>
              </a:ext>
            </a:extLst>
          </p:cNvPr>
          <p:cNvSpPr/>
          <p:nvPr/>
        </p:nvSpPr>
        <p:spPr>
          <a:xfrm>
            <a:off x="2571750" y="11905265"/>
            <a:ext cx="3086100" cy="97155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20956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7B58EF-96B3-AB40-ABC6-1B0C6437B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45" y="4065566"/>
            <a:ext cx="18012110" cy="9186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23369-D234-3049-90AE-842E9D3236EE}"/>
              </a:ext>
            </a:extLst>
          </p:cNvPr>
          <p:cNvSpPr txBox="1"/>
          <p:nvPr/>
        </p:nvSpPr>
        <p:spPr>
          <a:xfrm>
            <a:off x="3741930" y="464259"/>
            <a:ext cx="794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WIT username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D9FE3-52DB-B64C-96E0-A42F172D6596}"/>
              </a:ext>
            </a:extLst>
          </p:cNvPr>
          <p:cNvSpPr txBox="1"/>
          <p:nvPr/>
        </p:nvSpPr>
        <p:spPr>
          <a:xfrm>
            <a:off x="12191998" y="464256"/>
            <a:ext cx="794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WIT E-Mail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F23B5B-F6B1-B745-84C4-B8E03894958D}"/>
              </a:ext>
            </a:extLst>
          </p:cNvPr>
          <p:cNvSpPr/>
          <p:nvPr/>
        </p:nvSpPr>
        <p:spPr>
          <a:xfrm>
            <a:off x="342901" y="200027"/>
            <a:ext cx="2894206" cy="13287374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ABB40-BF2B-B84A-9048-2465958AFBF2}"/>
              </a:ext>
            </a:extLst>
          </p:cNvPr>
          <p:cNvSpPr/>
          <p:nvPr/>
        </p:nvSpPr>
        <p:spPr>
          <a:xfrm>
            <a:off x="12405358" y="214313"/>
            <a:ext cx="11635740" cy="13287374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540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7"/>
    </mc:Choice>
    <mc:Fallback xmlns="">
      <p:transition spd="slow" advTm="7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7B58EF-96B3-AB40-ABC6-1B0C6437B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45" y="4065566"/>
            <a:ext cx="18012110" cy="9186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23369-D234-3049-90AE-842E9D3236EE}"/>
              </a:ext>
            </a:extLst>
          </p:cNvPr>
          <p:cNvSpPr txBox="1"/>
          <p:nvPr/>
        </p:nvSpPr>
        <p:spPr>
          <a:xfrm>
            <a:off x="3741930" y="464259"/>
            <a:ext cx="794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WIT username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D9FE3-52DB-B64C-96E0-A42F172D6596}"/>
              </a:ext>
            </a:extLst>
          </p:cNvPr>
          <p:cNvSpPr txBox="1"/>
          <p:nvPr/>
        </p:nvSpPr>
        <p:spPr>
          <a:xfrm>
            <a:off x="12191998" y="464256"/>
            <a:ext cx="794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WIT E-Mail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F23B5B-F6B1-B745-84C4-B8E03894958D}"/>
              </a:ext>
            </a:extLst>
          </p:cNvPr>
          <p:cNvSpPr/>
          <p:nvPr/>
        </p:nvSpPr>
        <p:spPr>
          <a:xfrm>
            <a:off x="21146895" y="214309"/>
            <a:ext cx="2894206" cy="13287374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ABB40-BF2B-B84A-9048-2465958AFBF2}"/>
              </a:ext>
            </a:extLst>
          </p:cNvPr>
          <p:cNvSpPr/>
          <p:nvPr/>
        </p:nvSpPr>
        <p:spPr>
          <a:xfrm>
            <a:off x="342898" y="214309"/>
            <a:ext cx="11849104" cy="13287374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8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7"/>
    </mc:Choice>
    <mc:Fallback xmlns="">
      <p:transition spd="slow" advTm="7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7B58EF-96B3-AB40-ABC6-1B0C6437B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45" y="4065566"/>
            <a:ext cx="18012110" cy="9186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23369-D234-3049-90AE-842E9D3236EE}"/>
              </a:ext>
            </a:extLst>
          </p:cNvPr>
          <p:cNvSpPr txBox="1"/>
          <p:nvPr/>
        </p:nvSpPr>
        <p:spPr>
          <a:xfrm>
            <a:off x="3741930" y="464259"/>
            <a:ext cx="794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WIT username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D9FE3-52DB-B64C-96E0-A42F172D6596}"/>
              </a:ext>
            </a:extLst>
          </p:cNvPr>
          <p:cNvSpPr txBox="1"/>
          <p:nvPr/>
        </p:nvSpPr>
        <p:spPr>
          <a:xfrm>
            <a:off x="12191998" y="464256"/>
            <a:ext cx="794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WIT E-Mail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FD2653-FEC2-1F4F-9E06-E1C7ADB65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898" y="2999442"/>
            <a:ext cx="2714196" cy="271419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67314F2-3C56-A845-ADE9-DF0D44EC3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7107" y="2572045"/>
            <a:ext cx="4549778" cy="4549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408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7"/>
    </mc:Choice>
    <mc:Fallback xmlns="">
      <p:transition spd="slow" advTm="7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7B58EF-96B3-AB40-ABC6-1B0C6437B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945" y="4065566"/>
            <a:ext cx="18012110" cy="9186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23369-D234-3049-90AE-842E9D3236EE}"/>
              </a:ext>
            </a:extLst>
          </p:cNvPr>
          <p:cNvSpPr txBox="1"/>
          <p:nvPr/>
        </p:nvSpPr>
        <p:spPr>
          <a:xfrm>
            <a:off x="3741930" y="464259"/>
            <a:ext cx="794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WIT username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D9FE3-52DB-B64C-96E0-A42F172D6596}"/>
              </a:ext>
            </a:extLst>
          </p:cNvPr>
          <p:cNvSpPr txBox="1"/>
          <p:nvPr/>
        </p:nvSpPr>
        <p:spPr>
          <a:xfrm>
            <a:off x="12191998" y="464256"/>
            <a:ext cx="794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WIT E-Mail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A6223F1-39F4-9F4F-9955-2111309F3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850" y="2126250"/>
            <a:ext cx="1743076" cy="1743076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8E786567-AEE3-5642-AA46-E2ABF0D10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6464" y="2126248"/>
            <a:ext cx="1743076" cy="17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1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8"/>
    </mc:Choice>
    <mc:Fallback xmlns="">
      <p:transition spd="slow" advTm="5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eft Arrow 11">
            <a:extLst>
              <a:ext uri="{FF2B5EF4-FFF2-40B4-BE49-F238E27FC236}">
                <a16:creationId xmlns:a16="http://schemas.microsoft.com/office/drawing/2014/main" id="{BEEDF536-2F45-8547-9908-FCBB117E4FD5}"/>
              </a:ext>
            </a:extLst>
          </p:cNvPr>
          <p:cNvSpPr/>
          <p:nvPr/>
        </p:nvSpPr>
        <p:spPr>
          <a:xfrm>
            <a:off x="15284604" y="5694557"/>
            <a:ext cx="3345368" cy="169498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76A29-0CD7-49C4-9004-6B2905C9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86" y="726911"/>
            <a:ext cx="23089196" cy="116110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C894D24-DBD4-44B5-ADC0-5CCDD460CEBB}"/>
              </a:ext>
            </a:extLst>
          </p:cNvPr>
          <p:cNvSpPr/>
          <p:nvPr/>
        </p:nvSpPr>
        <p:spPr>
          <a:xfrm rot="10800000">
            <a:off x="19447101" y="257577"/>
            <a:ext cx="3631842" cy="203486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/>
          </a:p>
        </p:txBody>
      </p:sp>
    </p:spTree>
    <p:extLst>
      <p:ext uri="{BB962C8B-B14F-4D97-AF65-F5344CB8AC3E}">
        <p14:creationId xmlns:p14="http://schemas.microsoft.com/office/powerpoint/2010/main" val="983215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88AC-EB21-4C84-8885-11F75913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20168-C085-4340-B1AF-9C9DD83CA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44E2C-A1B3-42DD-AC5E-6C66F933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961618"/>
            <a:ext cx="22749052" cy="1139230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76170FF-E7B3-4938-98F8-0ABC4194DA2D}"/>
              </a:ext>
            </a:extLst>
          </p:cNvPr>
          <p:cNvSpPr/>
          <p:nvPr/>
        </p:nvSpPr>
        <p:spPr>
          <a:xfrm rot="10800000">
            <a:off x="7804599" y="5640341"/>
            <a:ext cx="3631842" cy="203486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/>
          </a:p>
        </p:txBody>
      </p:sp>
    </p:spTree>
    <p:extLst>
      <p:ext uri="{BB962C8B-B14F-4D97-AF65-F5344CB8AC3E}">
        <p14:creationId xmlns:p14="http://schemas.microsoft.com/office/powerpoint/2010/main" val="301759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51A7-B8CB-4E1E-9455-EFEEE36C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C99-39E8-41F6-846F-6E3EF32DE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EBBFE-6644-4C3B-ADCE-DDBD692A7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52" y="730250"/>
            <a:ext cx="23166696" cy="116014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135A668-BA83-46DF-97D3-C1E7145463F9}"/>
              </a:ext>
            </a:extLst>
          </p:cNvPr>
          <p:cNvSpPr/>
          <p:nvPr/>
        </p:nvSpPr>
        <p:spPr>
          <a:xfrm rot="10800000">
            <a:off x="15377375" y="6608253"/>
            <a:ext cx="3631842" cy="203486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0" dirty="0"/>
          </a:p>
        </p:txBody>
      </p:sp>
    </p:spTree>
    <p:extLst>
      <p:ext uri="{BB962C8B-B14F-4D97-AF65-F5344CB8AC3E}">
        <p14:creationId xmlns:p14="http://schemas.microsoft.com/office/powerpoint/2010/main" val="40532093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1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1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1|0.7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805</Words>
  <Application>Microsoft Macintosh PowerPoint</Application>
  <PresentationFormat>Custom</PresentationFormat>
  <Paragraphs>93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Helvetica</vt:lpstr>
      <vt:lpstr>Helvetica Neue</vt:lpstr>
      <vt:lpstr>Helvetica Neue Light</vt:lpstr>
      <vt:lpstr>Helvetica Neue Medium</vt:lpstr>
      <vt:lpstr>Impact</vt:lpstr>
      <vt:lpstr>ModernPortfolio</vt:lpstr>
      <vt:lpstr>Office Theme</vt:lpstr>
      <vt:lpstr>1_Office Theme</vt:lpstr>
      <vt:lpstr>Higher Diploma in Computer Systems</vt:lpstr>
      <vt:lpstr>WIT Accounts…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Rosell,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Share Screen on Zoom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Higher Diploma in Science in Computer Science</dc:title>
  <dc:creator>Pete</dc:creator>
  <cp:lastModifiedBy>Eamonn Deleastar</cp:lastModifiedBy>
  <cp:revision>20</cp:revision>
  <dcterms:modified xsi:type="dcterms:W3CDTF">2022-01-13T06:51:48Z</dcterms:modified>
</cp:coreProperties>
</file>